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2"/>
  </p:notesMasterIdLst>
  <p:sldIdLst>
    <p:sldId id="256" r:id="rId2"/>
    <p:sldId id="325" r:id="rId3"/>
    <p:sldId id="349" r:id="rId4"/>
    <p:sldId id="438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57" r:id="rId15"/>
    <p:sldId id="427" r:id="rId16"/>
    <p:sldId id="354" r:id="rId17"/>
    <p:sldId id="437" r:id="rId18"/>
    <p:sldId id="259" r:id="rId19"/>
    <p:sldId id="296" r:id="rId20"/>
    <p:sldId id="297" r:id="rId21"/>
    <p:sldId id="372" r:id="rId22"/>
    <p:sldId id="373" r:id="rId23"/>
    <p:sldId id="374" r:id="rId24"/>
    <p:sldId id="375" r:id="rId25"/>
    <p:sldId id="376" r:id="rId26"/>
    <p:sldId id="38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8" r:id="rId37"/>
    <p:sldId id="315" r:id="rId38"/>
    <p:sldId id="316" r:id="rId39"/>
    <p:sldId id="357" r:id="rId40"/>
    <p:sldId id="358" r:id="rId41"/>
    <p:sldId id="359" r:id="rId42"/>
    <p:sldId id="360" r:id="rId43"/>
    <p:sldId id="258" r:id="rId44"/>
    <p:sldId id="435" r:id="rId45"/>
    <p:sldId id="260" r:id="rId46"/>
    <p:sldId id="261" r:id="rId47"/>
    <p:sldId id="298" r:id="rId48"/>
    <p:sldId id="410" r:id="rId49"/>
    <p:sldId id="411" r:id="rId50"/>
    <p:sldId id="412" r:id="rId51"/>
    <p:sldId id="390" r:id="rId52"/>
    <p:sldId id="365" r:id="rId53"/>
    <p:sldId id="428" r:id="rId54"/>
    <p:sldId id="389" r:id="rId55"/>
    <p:sldId id="310" r:id="rId56"/>
    <p:sldId id="311" r:id="rId57"/>
    <p:sldId id="366" r:id="rId58"/>
    <p:sldId id="429" r:id="rId59"/>
    <p:sldId id="430" r:id="rId60"/>
    <p:sldId id="431" r:id="rId6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24BA-BE69-4CB3-A8FD-D4D12DC8F43E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AD0B7-53CA-4C9B-BC30-7E7321A1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0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24</a:t>
            </a:r>
            <a:r>
              <a:rPr kumimoji="1" lang="ja-JP" altLang="en-US"/>
              <a:t>課　　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楊君の日記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53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E83415-3C74-3209-2B59-C4B8EF3A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よい⇔まずい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9E0DE683-F39A-20DD-8B3B-2F026526F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09" y="2031639"/>
            <a:ext cx="5670000" cy="3781852"/>
          </a:xfrm>
        </p:spPr>
      </p:pic>
    </p:spTree>
    <p:extLst>
      <p:ext uri="{BB962C8B-B14F-4D97-AF65-F5344CB8AC3E}">
        <p14:creationId xmlns:p14="http://schemas.microsoft.com/office/powerpoint/2010/main" val="79284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2FFB4D-7B4F-771D-0179-A77835BB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おかしい⇔つまらない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D58D136-C65D-C485-74E5-205E5B765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8" y="1984880"/>
            <a:ext cx="3807000" cy="380700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F89DF4D-28DF-7712-505E-2F900EF08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48" y="2281130"/>
            <a:ext cx="4644000" cy="30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3AD887-997F-65B1-8BE1-29967D80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うるさい⇔静かだ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682D888-C88D-9E61-823C-6444A4049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08" y="2039433"/>
            <a:ext cx="4671000" cy="3761447"/>
          </a:xfrm>
        </p:spPr>
      </p:pic>
    </p:spTree>
    <p:extLst>
      <p:ext uri="{BB962C8B-B14F-4D97-AF65-F5344CB8AC3E}">
        <p14:creationId xmlns:p14="http://schemas.microsoft.com/office/powerpoint/2010/main" val="420752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7C9568-4DAD-6689-5C45-0AC6BEBC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恥ずかしい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16668A1-594C-9397-5CE2-446A55A75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20" y="1969294"/>
            <a:ext cx="2889000" cy="3852001"/>
          </a:xfrm>
        </p:spPr>
      </p:pic>
    </p:spTree>
    <p:extLst>
      <p:ext uri="{BB962C8B-B14F-4D97-AF65-F5344CB8AC3E}">
        <p14:creationId xmlns:p14="http://schemas.microsoft.com/office/powerpoint/2010/main" val="324361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～とおり（に）／～どおり（に）</a:t>
            </a:r>
            <a:br>
              <a:rPr kumimoji="1" lang="en-US" altLang="ja-JP" dirty="0"/>
            </a:br>
            <a:r>
              <a:rPr lang="ja-JP" altLang="en-US" sz="1800" dirty="0"/>
              <a:t>参考：</a:t>
            </a:r>
            <a:r>
              <a:rPr lang="en-US" altLang="ja-JP" sz="1800" dirty="0"/>
              <a:t>https://language.koolearn.com/20180329/848803.html</a:t>
            </a:r>
            <a:endParaRPr kumimoji="1" lang="ja-JP" altLang="en-US" sz="1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220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≪～と同じように</a:t>
            </a:r>
            <a:r>
              <a:rPr lang="ja-JP" altLang="en-US" dirty="0"/>
              <a:t>≫</a:t>
            </a:r>
            <a:r>
              <a:rPr lang="zh-CN" altLang="en-US" dirty="0"/>
              <a:t>表示例示。</a:t>
            </a:r>
            <a:r>
              <a:rPr lang="zh-CN" altLang="en-US" u="sng" dirty="0"/>
              <a:t>后项就如前项所举的例子一样</a:t>
            </a:r>
            <a:r>
              <a:rPr lang="zh-CN" altLang="en-US" dirty="0"/>
              <a:t>。接在表示发话和思考的动词后面，意思是“现实就如此前所说过的，想象的或听到的一模一样”，或表示按照前项所表示的那样去做。“正如</a:t>
            </a:r>
            <a:r>
              <a:rPr lang="en-US" altLang="zh-CN" dirty="0"/>
              <a:t>……</a:t>
            </a:r>
            <a:r>
              <a:rPr lang="zh-CN" altLang="en-US" dirty="0"/>
              <a:t>那样”、“如同</a:t>
            </a:r>
            <a:r>
              <a:rPr lang="en-US" altLang="zh-CN" dirty="0"/>
              <a:t>……</a:t>
            </a:r>
            <a:r>
              <a:rPr lang="zh-CN" altLang="en-US" dirty="0"/>
              <a:t>那样”“按照</a:t>
            </a:r>
            <a:r>
              <a:rPr lang="en-US" altLang="zh-CN" dirty="0"/>
              <a:t>……”</a:t>
            </a:r>
            <a:r>
              <a:rPr lang="zh-CN" altLang="en-US" dirty="0"/>
              <a:t>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名詞　　　　依頼　　＋どおり（に）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名詞＋の　依頼の＋とおり（に）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動詞　　　　言う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　　　　言った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・お客様の依頼通りにつくります。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・本に書いてあった通りだ。</a:t>
            </a:r>
          </a:p>
        </p:txBody>
      </p:sp>
      <p:cxnSp>
        <p:nvCxnSpPr>
          <p:cNvPr id="5" name="直線コネクタ 4"/>
          <p:cNvCxnSpPr/>
          <p:nvPr/>
        </p:nvCxnSpPr>
        <p:spPr>
          <a:xfrm>
            <a:off x="467544" y="4293096"/>
            <a:ext cx="6264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657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ja-JP" dirty="0"/>
            </a:br>
            <a:r>
              <a:rPr lang="en-US" altLang="ja-JP" dirty="0"/>
              <a:t>※</a:t>
            </a:r>
            <a:r>
              <a:rPr lang="ja-JP" altLang="en-US" dirty="0"/>
              <a:t>一緒によく使う単語</a:t>
            </a:r>
            <a:br>
              <a:rPr lang="ja-JP" altLang="en-US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予定（よてい）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計画（けいかく）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命令（めいれい）　　　　　＋　どおり</a:t>
            </a:r>
          </a:p>
          <a:p>
            <a:pPr marL="0" indent="0">
              <a:buNone/>
            </a:pPr>
            <a:r>
              <a:rPr lang="ja-JP" altLang="en-US" dirty="0"/>
              <a:t>指示（しじ）</a:t>
            </a:r>
          </a:p>
          <a:p>
            <a:pPr marL="0" indent="0">
              <a:buNone/>
            </a:pPr>
            <a:r>
              <a:rPr lang="ja-JP" altLang="en-US" dirty="0"/>
              <a:t>想像（そうぞう）した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思（おも）った　　　　　　　＋　とおり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考（かんが）えた</a:t>
            </a:r>
            <a:endParaRPr kumimoji="1" lang="ja-JP" altLang="en-US" dirty="0"/>
          </a:p>
        </p:txBody>
      </p:sp>
      <p:cxnSp>
        <p:nvCxnSpPr>
          <p:cNvPr id="5" name="直線コネクタ 4"/>
          <p:cNvCxnSpPr>
            <a:stCxn id="3" idx="1"/>
            <a:endCxn id="3" idx="3"/>
          </p:cNvCxnSpPr>
          <p:nvPr/>
        </p:nvCxnSpPr>
        <p:spPr>
          <a:xfrm>
            <a:off x="457200" y="3863182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13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ようだ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968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動詞　　　　　行く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形容詞　　　美しい　　　＋ようだ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形容動詞　　きれい</a:t>
            </a:r>
            <a:r>
              <a:rPr kumimoji="1" lang="ja-JP" altLang="en-US" u="sng" dirty="0"/>
              <a:t>な</a:t>
            </a:r>
            <a:r>
              <a:rPr kumimoji="1" lang="ja-JP" altLang="en-US" dirty="0"/>
              <a:t>　　　</a:t>
            </a:r>
            <a:r>
              <a:rPr kumimoji="1" lang="ja-JP" altLang="en-US" dirty="0" err="1"/>
              <a:t>ような</a:t>
            </a:r>
            <a:r>
              <a:rPr kumimoji="1" lang="ja-JP" altLang="en-US" dirty="0"/>
              <a:t>Ｎ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名詞　　　　　人</a:t>
            </a:r>
            <a:r>
              <a:rPr lang="ja-JP" altLang="en-US" u="sng" dirty="0"/>
              <a:t>の</a:t>
            </a:r>
            <a:r>
              <a:rPr lang="ja-JP" altLang="en-US" dirty="0"/>
              <a:t>　　　　　　ようにＶ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①比喩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（就像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一样／宛如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／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似的）</a:t>
            </a:r>
            <a:endParaRPr lang="en-US" altLang="ja-JP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 indent="0">
              <a:buNone/>
            </a:pPr>
            <a:r>
              <a:rPr kumimoji="1" lang="ja-JP" altLang="en-US" dirty="0"/>
              <a:t>あの人は大きくて、まるで山のようだ。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②例示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（像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那样／按照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样）</a:t>
            </a:r>
            <a:endParaRPr lang="en-US" altLang="zh-CN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 indent="0">
              <a:buNone/>
            </a:pPr>
            <a:r>
              <a:rPr lang="ja-JP" altLang="en-US" dirty="0"/>
              <a:t>　　⇒「ようだ」の使い方はない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私は</a:t>
            </a:r>
            <a:r>
              <a:rPr kumimoji="1" lang="ja-JP" altLang="en-US" u="sng" dirty="0"/>
              <a:t>あなたのような人間</a:t>
            </a:r>
            <a:r>
              <a:rPr kumimoji="1" lang="ja-JP" altLang="en-US" dirty="0"/>
              <a:t>（</a:t>
            </a:r>
            <a:r>
              <a:rPr lang="zh-CN" altLang="en-US" dirty="0"/>
              <a:t>像你这样的人</a:t>
            </a:r>
            <a:r>
              <a:rPr lang="ja-JP" altLang="en-US" dirty="0"/>
              <a:t>）</a:t>
            </a:r>
            <a:r>
              <a:rPr kumimoji="1" lang="ja-JP" altLang="en-US" dirty="0"/>
              <a:t>になりたい。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③推測（好像</a:t>
            </a:r>
            <a:r>
              <a:rPr lang="en-US" altLang="ja-JP" dirty="0"/>
              <a:t>…</a:t>
            </a:r>
            <a:r>
              <a:rPr lang="ja-JP" altLang="en-US" dirty="0"/>
              <a:t>／就像</a:t>
            </a:r>
            <a:r>
              <a:rPr lang="en-US" altLang="ja-JP" dirty="0"/>
              <a:t>…</a:t>
            </a:r>
            <a:r>
              <a:rPr lang="ja-JP" altLang="en-US" dirty="0"/>
              <a:t>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⇒ようなＮ、ようにＶの使い方はない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教室から声が聞こえてきます。誰かいるようです。</a:t>
            </a:r>
          </a:p>
        </p:txBody>
      </p:sp>
    </p:spTree>
    <p:extLst>
      <p:ext uri="{BB962C8B-B14F-4D97-AF65-F5344CB8AC3E}">
        <p14:creationId xmlns:p14="http://schemas.microsoft.com/office/powerpoint/2010/main" val="200330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F071B8-47B8-D331-12F3-D1CF03D8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2088000"/>
          </a:xfrm>
        </p:spPr>
        <p:txBody>
          <a:bodyPr>
            <a:normAutofit/>
          </a:bodyPr>
          <a:lstStyle/>
          <a:p>
            <a:r>
              <a:rPr kumimoji="1" lang="ja-JP" altLang="en-US" sz="3200" dirty="0"/>
              <a:t>この絵の</a:t>
            </a:r>
            <a:r>
              <a:rPr kumimoji="1" lang="ja-JP" altLang="en-US" sz="3200" u="sng" dirty="0"/>
              <a:t>ように</a:t>
            </a:r>
            <a:r>
              <a:rPr kumimoji="1" lang="ja-JP" altLang="en-US" sz="3200" dirty="0"/>
              <a:t>描いてください。（この絵と似た絵を描いてください）≠</a:t>
            </a:r>
            <a:br>
              <a:rPr kumimoji="1" lang="en-US" altLang="ja-JP" sz="3200" dirty="0"/>
            </a:br>
            <a:r>
              <a:rPr kumimoji="1" lang="ja-JP" altLang="en-US" sz="3200" dirty="0"/>
              <a:t>この絵の</a:t>
            </a:r>
            <a:r>
              <a:rPr kumimoji="1" lang="ja-JP" altLang="en-US" sz="3200" u="sng" dirty="0"/>
              <a:t>とおりに</a:t>
            </a:r>
            <a:r>
              <a:rPr kumimoji="1" lang="ja-JP" altLang="en-US" sz="3200" dirty="0"/>
              <a:t>描いてください。（この絵と同じ絵を描いてください）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C98A2AB-59EF-FAA3-1823-6C4CA0F63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0" y="2230970"/>
            <a:ext cx="6696000" cy="4464000"/>
          </a:xfrm>
        </p:spPr>
      </p:pic>
    </p:spTree>
    <p:extLst>
      <p:ext uri="{BB962C8B-B14F-4D97-AF65-F5344CB8AC3E}">
        <p14:creationId xmlns:p14="http://schemas.microsoft.com/office/powerpoint/2010/main" val="2196200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C:\Users\akiratachibana\Desktop\yjimageOLGLLE8W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2656"/>
            <a:ext cx="4104903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827584" y="4941168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未来は、私の言うとおりになるでしょう。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827584" y="4941168"/>
            <a:ext cx="7632848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3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犬たちは、赤ちゃんが歩いたとおりに歩きました。　赤ちゃん　</a:t>
            </a:r>
            <a:r>
              <a:rPr kumimoji="1" lang="zh-CN" altLang="en-US" dirty="0"/>
              <a:t>小宝宝</a:t>
            </a:r>
            <a:endParaRPr kumimoji="1" lang="ja-JP" altLang="en-US" dirty="0"/>
          </a:p>
        </p:txBody>
      </p:sp>
      <p:pic>
        <p:nvPicPr>
          <p:cNvPr id="1026" name="Picture 2" descr="C:\Users\akiratachibana\Desktop\新しいフォルダー\original (1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33"/>
            <a:ext cx="8280000" cy="465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611560" y="332656"/>
            <a:ext cx="8136904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18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28000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solidFill>
                  <a:prstClr val="black"/>
                </a:solidFill>
              </a:rPr>
              <a:t>名前　立花亮（たちばな・あきら）</a:t>
            </a:r>
            <a:br>
              <a:rPr lang="en-US" altLang="ja-JP" sz="3200" dirty="0">
                <a:solidFill>
                  <a:prstClr val="black"/>
                </a:solidFill>
              </a:rPr>
            </a:br>
            <a:r>
              <a:rPr lang="ja-JP" altLang="en-US" sz="3200" dirty="0">
                <a:solidFill>
                  <a:prstClr val="black"/>
                </a:solidFill>
              </a:rPr>
              <a:t>Ｅメール　</a:t>
            </a:r>
            <a:r>
              <a:rPr lang="en-US" altLang="ja-JP" sz="3200" dirty="0">
                <a:solidFill>
                  <a:prstClr val="black"/>
                </a:solidFill>
              </a:rPr>
              <a:t>akiratachibana2000@yahoo.co.jp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50339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先生が教えてくれたとおりに作ります。</a:t>
            </a:r>
          </a:p>
        </p:txBody>
      </p:sp>
      <p:pic>
        <p:nvPicPr>
          <p:cNvPr id="2050" name="Picture 2" descr="C:\Users\akiratachibana\Desktop\新しいフォルダー\original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26"/>
            <a:ext cx="8244000" cy="463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395536" y="476672"/>
            <a:ext cx="835292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898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我按时间去。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私（わたし）は時間通（じかんどお）りに行（い）きます。</a:t>
            </a:r>
            <a:endParaRPr kumimoji="1" lang="ja-JP" altLang="en-US" dirty="0"/>
          </a:p>
        </p:txBody>
      </p:sp>
      <p:pic>
        <p:nvPicPr>
          <p:cNvPr id="1026" name="Picture 2" descr="C:\Users\akira\Desktop\E382B9E382AFE383AAE383BCE383B3E382B7E383A7E38383E38388-2018-04-26-9.12.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604837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539552" y="1484784"/>
            <a:ext cx="8064896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21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按你想的说。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あなたが思（おも）った通（とお）りに言（い）ってください。</a:t>
            </a:r>
            <a:endParaRPr kumimoji="1" lang="ja-JP" altLang="en-US" dirty="0"/>
          </a:p>
        </p:txBody>
      </p:sp>
      <p:pic>
        <p:nvPicPr>
          <p:cNvPr id="2050" name="Picture 2" descr="C:\Users\akira\Desktop\03-06-20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556792"/>
            <a:ext cx="7992888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8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那个正如邮件所写一样。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それはメールに書（か）いた通（とお）りです。</a:t>
            </a:r>
            <a:endParaRPr kumimoji="1" lang="ja-JP" altLang="en-US" dirty="0"/>
          </a:p>
        </p:txBody>
      </p:sp>
      <p:pic>
        <p:nvPicPr>
          <p:cNvPr id="3074" name="Picture 2" descr="C:\Users\akira\Desktop\pics22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03865"/>
            <a:ext cx="5940000" cy="42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539552" y="1484784"/>
            <a:ext cx="76328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8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像往常一样去那里。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いつも通（どお）りそこに行（い）きます。</a:t>
            </a:r>
            <a:endParaRPr kumimoji="1" lang="ja-JP" altLang="en-US" dirty="0"/>
          </a:p>
        </p:txBody>
      </p:sp>
      <p:pic>
        <p:nvPicPr>
          <p:cNvPr id="4098" name="Picture 2" descr="C:\Users\akira\Desktop\e2225cfa0f8f435909a6d4cf98786d71_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6444000" cy="42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395536" y="1484784"/>
            <a:ext cx="691276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15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変化動詞＋</a:t>
            </a:r>
            <a:r>
              <a:rPr kumimoji="1" lang="ja-JP" altLang="en-US" dirty="0"/>
              <a:t>て</a:t>
            </a:r>
            <a:r>
              <a:rPr lang="ja-JP" altLang="en-US" dirty="0"/>
              <a:t>いる（第</a:t>
            </a:r>
            <a:r>
              <a:rPr lang="en-US" altLang="ja-JP" dirty="0"/>
              <a:t>23</a:t>
            </a:r>
            <a:r>
              <a:rPr lang="ja-JP" altLang="en-US" dirty="0"/>
              <a:t>課）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《</a:t>
            </a:r>
            <a:r>
              <a:rPr kumimoji="1" lang="ja-JP" altLang="en-US" dirty="0"/>
              <a:t>結果の状態</a:t>
            </a:r>
            <a:r>
              <a:rPr kumimoji="1" lang="en-US" altLang="ja-JP" dirty="0"/>
              <a:t>》</a:t>
            </a:r>
            <a:r>
              <a:rPr lang="zh-CN" altLang="en-US" dirty="0"/>
              <a:t>表达变化结果的持续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暖かくなって、雪はもう溶けている。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611560" y="3861048"/>
            <a:ext cx="77768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755576" y="4509120"/>
            <a:ext cx="324036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4499992" y="3140968"/>
            <a:ext cx="3600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995936" y="3140968"/>
            <a:ext cx="504056" cy="1368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798244" y="394028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溶けていない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72000" y="320166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溶けている</a:t>
            </a:r>
          </a:p>
        </p:txBody>
      </p:sp>
    </p:spTree>
    <p:extLst>
      <p:ext uri="{BB962C8B-B14F-4D97-AF65-F5344CB8AC3E}">
        <p14:creationId xmlns:p14="http://schemas.microsoft.com/office/powerpoint/2010/main" val="2337241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動作動詞＋ている⇒动作的持续</a:t>
            </a:r>
            <a:br>
              <a:rPr lang="en-US" altLang="ja-JP" dirty="0"/>
            </a:br>
            <a:r>
              <a:rPr lang="ja-JP" altLang="en-US" dirty="0"/>
              <a:t>バナナ</a:t>
            </a:r>
            <a:r>
              <a:rPr kumimoji="1" lang="ja-JP" altLang="en-US" dirty="0"/>
              <a:t>を食べています。</a:t>
            </a:r>
            <a:r>
              <a:rPr lang="ja-JP" altLang="en-US" dirty="0"/>
              <a:t>バナナ　</a:t>
            </a:r>
            <a:r>
              <a:rPr lang="zh-CN" altLang="en-US" dirty="0"/>
              <a:t>香蕉</a:t>
            </a:r>
            <a:endParaRPr kumimoji="1" lang="ja-JP" altLang="en-US" dirty="0"/>
          </a:p>
        </p:txBody>
      </p:sp>
      <p:pic>
        <p:nvPicPr>
          <p:cNvPr id="7170" name="Picture 2" descr="C:\Users\akiratachibana\Desktop\mo1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732000" cy="50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14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履く・着る</a:t>
            </a:r>
            <a:r>
              <a:rPr kumimoji="1" lang="en-US" altLang="ja-JP" dirty="0"/>
              <a:t>…</a:t>
            </a:r>
            <a:r>
              <a:rPr kumimoji="1" lang="ja-JP" altLang="en-US" dirty="0"/>
              <a:t>⇒動作動詞＋変化動詞</a:t>
            </a:r>
            <a:br>
              <a:rPr kumimoji="1" lang="en-US" altLang="ja-JP" dirty="0"/>
            </a:br>
            <a:r>
              <a:rPr kumimoji="1" lang="ja-JP" altLang="en-US" dirty="0"/>
              <a:t>ズボンを履（は）い</a:t>
            </a:r>
            <a:r>
              <a:rPr kumimoji="1" lang="ja-JP" altLang="en-US" u="sng" dirty="0"/>
              <a:t>ている</a:t>
            </a:r>
            <a:r>
              <a:rPr kumimoji="1" lang="ja-JP" altLang="en-US" dirty="0"/>
              <a:t>。（動作中）</a:t>
            </a:r>
          </a:p>
        </p:txBody>
      </p:sp>
      <p:pic>
        <p:nvPicPr>
          <p:cNvPr id="3074" name="Picture 2" descr="C:\Users\akiratachibana\Desktop\youtube-put-on-your-pants-without-using-your-hands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6696000" cy="50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96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ズボンを履（は）いている。</a:t>
            </a:r>
            <a:br>
              <a:rPr kumimoji="1" lang="en-US" altLang="ja-JP" dirty="0"/>
            </a:br>
            <a:r>
              <a:rPr kumimoji="1" lang="ja-JP" altLang="en-US" dirty="0"/>
              <a:t>（結果の状態）</a:t>
            </a:r>
          </a:p>
        </p:txBody>
      </p:sp>
      <p:pic>
        <p:nvPicPr>
          <p:cNvPr id="4098" name="Picture 2" descr="C:\Users\akiratachibana\Desktop\tm154_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8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ズボンを履（は）いていない。</a:t>
            </a:r>
            <a:br>
              <a:rPr kumimoji="1" lang="en-US" altLang="ja-JP" dirty="0"/>
            </a:br>
            <a:r>
              <a:rPr kumimoji="1" lang="ja-JP" altLang="en-US" dirty="0"/>
              <a:t>（結果の状態）</a:t>
            </a:r>
          </a:p>
        </p:txBody>
      </p:sp>
      <p:pic>
        <p:nvPicPr>
          <p:cNvPr id="2050" name="Picture 2" descr="C:\Users\akiratachibana\Desktop\thO8DMUYH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704000" cy="520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84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考核形式</a:t>
            </a:r>
            <a:r>
              <a:rPr lang="en-US" altLang="zh-CN" dirty="0"/>
              <a:t>&amp;</a:t>
            </a:r>
            <a:r>
              <a:rPr lang="zh-CN" altLang="en-US" dirty="0"/>
              <a:t>权重</a:t>
            </a:r>
            <a:r>
              <a:rPr lang="en-US" altLang="zh-CN" dirty="0"/>
              <a:t>】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dirty="0"/>
              <a:t>平时（</a:t>
            </a:r>
            <a:r>
              <a:rPr lang="en-US" altLang="ja-JP" dirty="0"/>
              <a:t>25</a:t>
            </a:r>
            <a:r>
              <a:rPr lang="ja-JP" altLang="en-US" dirty="0"/>
              <a:t>％）     　⇒平时作业（</a:t>
            </a:r>
            <a:r>
              <a:rPr lang="en-US" altLang="ja-JP" dirty="0"/>
              <a:t>5</a:t>
            </a:r>
            <a:r>
              <a:rPr lang="zh-CN" altLang="en-US" dirty="0"/>
              <a:t>次</a:t>
            </a:r>
            <a:r>
              <a:rPr lang="ja-JP" altLang="en-US" dirty="0"/>
              <a:t>）</a:t>
            </a:r>
            <a:endParaRPr lang="en-US" altLang="ja-JP" dirty="0"/>
          </a:p>
          <a:p>
            <a:pPr marL="0" indent="0">
              <a:buNone/>
            </a:pPr>
            <a:r>
              <a:rPr lang="zh-CN" altLang="en-US" dirty="0"/>
              <a:t>                                  考勤不单独给分，全勤 </a:t>
            </a:r>
            <a:r>
              <a:rPr lang="en-US" altLang="zh-CN" dirty="0"/>
              <a:t>0 </a:t>
            </a:r>
            <a:r>
              <a:rPr lang="zh-CN" altLang="en-US" dirty="0"/>
              <a:t>分，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    </a:t>
            </a:r>
            <a:r>
              <a:rPr lang="zh-CN" altLang="en-US" dirty="0"/>
              <a:t>缺勤扣分。（缺勤一次扣从总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    </a:t>
            </a:r>
            <a:r>
              <a:rPr lang="zh-CN" altLang="en-US" dirty="0"/>
              <a:t>分</a:t>
            </a:r>
            <a:r>
              <a:rPr lang="en-US" altLang="zh-CN" dirty="0"/>
              <a:t>100 </a:t>
            </a:r>
            <a:r>
              <a:rPr lang="zh-CN" altLang="en-US" dirty="0"/>
              <a:t>分李扣 </a:t>
            </a:r>
            <a:r>
              <a:rPr lang="en-US" altLang="zh-CN" dirty="0"/>
              <a:t>1 </a:t>
            </a:r>
            <a:r>
              <a:rPr lang="zh-CN" altLang="en-US" dirty="0"/>
              <a:t>分，迟到扣 </a:t>
            </a:r>
            <a:r>
              <a:rPr lang="en-US" altLang="zh-CN" dirty="0"/>
              <a:t>0.</a:t>
            </a:r>
            <a:r>
              <a:rPr lang="en-US" altLang="ja-JP" dirty="0"/>
              <a:t>3</a:t>
            </a:r>
            <a:r>
              <a:rPr lang="en-US" altLang="zh-CN" dirty="0"/>
              <a:t>                         </a:t>
            </a:r>
          </a:p>
          <a:p>
            <a:pPr marL="0" indent="0">
              <a:buNone/>
            </a:pPr>
            <a:r>
              <a:rPr lang="en-US" altLang="zh-CN" dirty="0"/>
              <a:t>                                  </a:t>
            </a:r>
            <a:r>
              <a:rPr lang="zh-CN" altLang="en-US" dirty="0"/>
              <a:t>分）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ja-JP" altLang="en-US" dirty="0"/>
              <a:t>期中</a:t>
            </a:r>
            <a:r>
              <a:rPr lang="zh-CN" altLang="en-US" dirty="0"/>
              <a:t>考试</a:t>
            </a:r>
            <a:r>
              <a:rPr lang="ja-JP" altLang="en-US" dirty="0"/>
              <a:t>（</a:t>
            </a:r>
            <a:r>
              <a:rPr lang="en-US" altLang="ja-JP" dirty="0"/>
              <a:t>15</a:t>
            </a:r>
            <a:r>
              <a:rPr lang="ja-JP" altLang="en-US" dirty="0"/>
              <a:t>％）⇒提交课题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期末口试（</a:t>
            </a:r>
            <a:r>
              <a:rPr lang="en-US" altLang="ja-JP" dirty="0"/>
              <a:t>10</a:t>
            </a:r>
            <a:r>
              <a:rPr lang="ja-JP" altLang="en-US" dirty="0"/>
              <a:t>％）⇒</a:t>
            </a:r>
            <a:r>
              <a:rPr lang="zh-CN" altLang="en-US" dirty="0"/>
              <a:t>在倒数第二周进行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期末笔试（</a:t>
            </a:r>
            <a:r>
              <a:rPr lang="en-US" altLang="ja-JP" dirty="0"/>
              <a:t>50</a:t>
            </a:r>
            <a:r>
              <a:rPr lang="ja-JP" altLang="en-US" dirty="0"/>
              <a:t>％）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6261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1026" name="Picture 2" descr="C:\Users\akiratachibana\Desktop\eyewear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26758"/>
            <a:ext cx="4824000" cy="321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kiratachibana\Desktop\yjimage0SSP2UO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6"/>
          <a:stretch/>
        </p:blipFill>
        <p:spPr bwMode="auto">
          <a:xfrm>
            <a:off x="4821372" y="0"/>
            <a:ext cx="4212496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51520" y="3573016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眼鏡をかける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32040" y="4509120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眼鏡をかけている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251520" y="3573016"/>
            <a:ext cx="2808312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4821372" y="4509120"/>
            <a:ext cx="385508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13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ガラスが割れる。　</a:t>
            </a:r>
            <a:br>
              <a:rPr lang="en-US" altLang="ja-JP" dirty="0"/>
            </a:br>
            <a:r>
              <a:rPr lang="ja-JP" altLang="en-US" dirty="0"/>
              <a:t>ガラス　玻璃</a:t>
            </a:r>
            <a:endParaRPr kumimoji="1" lang="ja-JP" altLang="en-US" dirty="0"/>
          </a:p>
        </p:txBody>
      </p:sp>
      <p:pic>
        <p:nvPicPr>
          <p:cNvPr id="2050" name="Picture 2" descr="C:\Users\akira\Desktop\Hungry-giraffe-breaks-car-window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6984000" cy="524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2339752" y="260648"/>
            <a:ext cx="4536504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ガラスが割れている。</a:t>
            </a:r>
          </a:p>
        </p:txBody>
      </p:sp>
      <p:pic>
        <p:nvPicPr>
          <p:cNvPr id="3074" name="Picture 2" descr="C:\Users\akira\Desktop\glass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9023"/>
            <a:ext cx="8028000" cy="53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1763688" y="404664"/>
            <a:ext cx="547260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52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洗濯機が、壊れた。</a:t>
            </a:r>
            <a:br>
              <a:rPr kumimoji="1" lang="en-US" altLang="ja-JP" dirty="0"/>
            </a:br>
            <a:r>
              <a:rPr lang="ja-JP" altLang="en-US" dirty="0"/>
              <a:t>洗濯機（せんたくき）　</a:t>
            </a:r>
            <a:r>
              <a:rPr lang="zh-CN" altLang="en-US" dirty="0"/>
              <a:t>洗衣机</a:t>
            </a:r>
            <a:endParaRPr kumimoji="1" lang="ja-JP" altLang="en-US" dirty="0"/>
          </a:p>
        </p:txBody>
      </p:sp>
      <p:pic>
        <p:nvPicPr>
          <p:cNvPr id="4098" name="Picture 2" descr="C:\Users\akira\Desktop\3bb3ec9c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164000" cy="530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1187624" y="188640"/>
            <a:ext cx="7056784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13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この車は、壊れている。</a:t>
            </a:r>
          </a:p>
        </p:txBody>
      </p:sp>
      <p:pic>
        <p:nvPicPr>
          <p:cNvPr id="5122" name="Picture 2" descr="C:\Users\akira\Desktop\audi-r8-crush-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136000" cy="50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1619672" y="476672"/>
            <a:ext cx="604867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57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知る</a:t>
            </a:r>
            <a:br>
              <a:rPr kumimoji="1" lang="en-US" altLang="ja-JP" dirty="0"/>
            </a:br>
            <a:r>
              <a:rPr kumimoji="1" lang="en-US" altLang="ja-JP" dirty="0"/>
              <a:t>A</a:t>
            </a:r>
            <a:r>
              <a:rPr kumimoji="1" lang="ja-JP" altLang="en-US" dirty="0"/>
              <a:t>：知っている？</a:t>
            </a:r>
            <a:br>
              <a:rPr lang="en-US" altLang="ja-JP" dirty="0"/>
            </a:br>
            <a:r>
              <a:rPr lang="en-US" altLang="ja-JP" dirty="0"/>
              <a:t>B</a:t>
            </a:r>
            <a:r>
              <a:rPr lang="ja-JP" altLang="en-US" dirty="0"/>
              <a:t>：知らない。</a:t>
            </a:r>
            <a:endParaRPr kumimoji="1" lang="ja-JP" altLang="en-US" dirty="0"/>
          </a:p>
        </p:txBody>
      </p:sp>
      <p:pic>
        <p:nvPicPr>
          <p:cNvPr id="6146" name="Picture 2" descr="C:\Users\akira\Desktop\9e0669f0-7f3a-11e6-a9d7-87664e9e6464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8280000" cy="470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10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他们错了。</a:t>
            </a:r>
            <a:br>
              <a:rPr lang="en-US" altLang="ja-JP" dirty="0"/>
            </a:br>
            <a:r>
              <a:rPr lang="ja-JP" altLang="en-US" dirty="0"/>
              <a:t>彼らは間違（まちが）えている。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1187624" y="780736"/>
            <a:ext cx="662473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akira\Desktop\original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628800"/>
            <a:ext cx="9036000" cy="50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30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復習（ふくしゅう）・動詞連用形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76000"/>
          </a:xfrm>
        </p:spPr>
        <p:txBody>
          <a:bodyPr>
            <a:normAutofit fontScale="92500"/>
          </a:bodyPr>
          <a:lstStyle/>
          <a:p>
            <a:r>
              <a:rPr lang="ja-JP" altLang="ja-JP" sz="2700" b="1" dirty="0"/>
              <a:t>動詞Ⅰ</a:t>
            </a:r>
            <a:r>
              <a:rPr lang="ja-JP" altLang="en-US" sz="2700" b="1" dirty="0"/>
              <a:t>　　　　　　　　　　　</a:t>
            </a:r>
            <a:endParaRPr lang="ja-JP" altLang="ja-JP" sz="2700" dirty="0"/>
          </a:p>
          <a:p>
            <a:pPr marL="0" indent="0">
              <a:buNone/>
            </a:pPr>
            <a:r>
              <a:rPr lang="ja-JP" altLang="en-US" sz="2700" dirty="0"/>
              <a:t>・</a:t>
            </a:r>
            <a:r>
              <a:rPr lang="ja-JP" altLang="ja-JP" sz="2700" dirty="0"/>
              <a:t>う／つ／る→って</a:t>
            </a:r>
            <a:r>
              <a:rPr lang="ja-JP" altLang="en-US" sz="2700" dirty="0"/>
              <a:t>　　　　　</a:t>
            </a:r>
            <a:endParaRPr lang="ja-JP" altLang="ja-JP" sz="2700" dirty="0"/>
          </a:p>
          <a:p>
            <a:pPr marL="0" indent="0">
              <a:buNone/>
            </a:pPr>
            <a:r>
              <a:rPr lang="ja-JP" altLang="ja-JP" sz="2700" dirty="0"/>
              <a:t>買</a:t>
            </a:r>
            <a:r>
              <a:rPr lang="ja-JP" altLang="en-US" sz="2700" dirty="0"/>
              <a:t>（か）</a:t>
            </a:r>
            <a:r>
              <a:rPr lang="ja-JP" altLang="ja-JP" sz="2700" u="sng" dirty="0"/>
              <a:t>う</a:t>
            </a:r>
            <a:r>
              <a:rPr lang="ja-JP" altLang="ja-JP" sz="2700" dirty="0"/>
              <a:t>→買って</a:t>
            </a:r>
            <a:r>
              <a:rPr lang="ja-JP" altLang="en-US" sz="2700" dirty="0"/>
              <a:t>　</a:t>
            </a:r>
            <a:r>
              <a:rPr lang="ja-JP" altLang="ja-JP" sz="2700" dirty="0"/>
              <a:t>立</a:t>
            </a:r>
            <a:r>
              <a:rPr lang="ja-JP" altLang="en-US" sz="2700" dirty="0"/>
              <a:t>（た）</a:t>
            </a:r>
            <a:r>
              <a:rPr lang="ja-JP" altLang="ja-JP" sz="2700" u="sng" dirty="0"/>
              <a:t>つ</a:t>
            </a:r>
            <a:r>
              <a:rPr lang="ja-JP" altLang="ja-JP" sz="2700" dirty="0"/>
              <a:t>→立って</a:t>
            </a:r>
            <a:r>
              <a:rPr lang="ja-JP" altLang="en-US" sz="2700" dirty="0"/>
              <a:t>　</a:t>
            </a:r>
            <a:r>
              <a:rPr lang="ja-JP" altLang="ja-JP" sz="2700" dirty="0"/>
              <a:t>帰</a:t>
            </a:r>
            <a:r>
              <a:rPr lang="ja-JP" altLang="en-US" sz="2700" dirty="0"/>
              <a:t>（かえ）</a:t>
            </a:r>
            <a:r>
              <a:rPr lang="ja-JP" altLang="ja-JP" sz="2700" u="sng" dirty="0"/>
              <a:t>る</a:t>
            </a:r>
            <a:r>
              <a:rPr lang="ja-JP" altLang="ja-JP" sz="2700" dirty="0"/>
              <a:t>→帰って</a:t>
            </a:r>
          </a:p>
          <a:p>
            <a:pPr marL="0" indent="0">
              <a:buNone/>
            </a:pPr>
            <a:r>
              <a:rPr lang="ja-JP" altLang="en-US" sz="2700" dirty="0"/>
              <a:t>・</a:t>
            </a:r>
            <a:r>
              <a:rPr lang="ja-JP" altLang="ja-JP" sz="2700" dirty="0"/>
              <a:t>む／ぶ／ぬ→</a:t>
            </a:r>
            <a:r>
              <a:rPr lang="ja-JP" altLang="ja-JP" sz="2700" dirty="0" err="1"/>
              <a:t>ん</a:t>
            </a:r>
            <a:r>
              <a:rPr lang="ja-JP" altLang="ja-JP" sz="2700" dirty="0"/>
              <a:t>で</a:t>
            </a:r>
            <a:endParaRPr lang="en-US" altLang="ja-JP" sz="2700" dirty="0"/>
          </a:p>
          <a:p>
            <a:pPr marL="0" indent="0">
              <a:buNone/>
            </a:pPr>
            <a:r>
              <a:rPr lang="ja-JP" altLang="ja-JP" sz="2700" dirty="0"/>
              <a:t>飲</a:t>
            </a:r>
            <a:r>
              <a:rPr lang="ja-JP" altLang="en-US" sz="2700" dirty="0"/>
              <a:t>（の）</a:t>
            </a:r>
            <a:r>
              <a:rPr lang="ja-JP" altLang="ja-JP" sz="2700" u="sng" dirty="0"/>
              <a:t>む</a:t>
            </a:r>
            <a:r>
              <a:rPr lang="ja-JP" altLang="ja-JP" sz="2700" dirty="0"/>
              <a:t>→飲んで</a:t>
            </a:r>
            <a:r>
              <a:rPr lang="ja-JP" altLang="en-US" sz="2700" dirty="0"/>
              <a:t>　</a:t>
            </a:r>
            <a:r>
              <a:rPr lang="ja-JP" altLang="ja-JP" sz="2700" dirty="0"/>
              <a:t>遊</a:t>
            </a:r>
            <a:r>
              <a:rPr lang="ja-JP" altLang="en-US" sz="2700" dirty="0"/>
              <a:t>（あそ）</a:t>
            </a:r>
            <a:r>
              <a:rPr lang="ja-JP" altLang="ja-JP" sz="2700" u="sng" dirty="0"/>
              <a:t>ぶ</a:t>
            </a:r>
            <a:r>
              <a:rPr lang="ja-JP" altLang="ja-JP" sz="2700" dirty="0"/>
              <a:t>→遊んで</a:t>
            </a:r>
            <a:r>
              <a:rPr lang="ja-JP" altLang="en-US" sz="2700" dirty="0"/>
              <a:t>　</a:t>
            </a:r>
            <a:r>
              <a:rPr lang="ja-JP" altLang="ja-JP" sz="2700" dirty="0"/>
              <a:t>死</a:t>
            </a:r>
            <a:r>
              <a:rPr lang="ja-JP" altLang="en-US" sz="2700" dirty="0"/>
              <a:t>（し）</a:t>
            </a:r>
            <a:r>
              <a:rPr lang="ja-JP" altLang="ja-JP" sz="2700" u="sng" dirty="0"/>
              <a:t>ぬ</a:t>
            </a:r>
            <a:r>
              <a:rPr lang="ja-JP" altLang="ja-JP" sz="2700" dirty="0"/>
              <a:t>→死んで</a:t>
            </a:r>
            <a:endParaRPr lang="en-US" altLang="ja-JP" sz="2700" dirty="0"/>
          </a:p>
          <a:p>
            <a:pPr marL="0" indent="0">
              <a:buNone/>
            </a:pPr>
            <a:r>
              <a:rPr lang="ja-JP" altLang="en-US" sz="2700" dirty="0"/>
              <a:t>・</a:t>
            </a:r>
            <a:r>
              <a:rPr lang="ja-JP" altLang="ja-JP" sz="2700" dirty="0"/>
              <a:t>く→いて（</a:t>
            </a:r>
            <a:r>
              <a:rPr lang="ja-JP" altLang="en-US" sz="2700" dirty="0"/>
              <a:t>例外　</a:t>
            </a:r>
            <a:r>
              <a:rPr lang="ja-JP" altLang="ja-JP" sz="2700" dirty="0"/>
              <a:t>行く→行って）</a:t>
            </a:r>
            <a:endParaRPr lang="en-US" altLang="ja-JP" sz="2700" dirty="0"/>
          </a:p>
          <a:p>
            <a:pPr marL="0" indent="0">
              <a:buNone/>
            </a:pPr>
            <a:r>
              <a:rPr lang="ja-JP" altLang="ja-JP" sz="2700" dirty="0"/>
              <a:t>書</a:t>
            </a:r>
            <a:r>
              <a:rPr lang="ja-JP" altLang="en-US" sz="2700" dirty="0"/>
              <a:t>（か）</a:t>
            </a:r>
            <a:r>
              <a:rPr lang="ja-JP" altLang="ja-JP" sz="2700" u="sng" dirty="0"/>
              <a:t>く</a:t>
            </a:r>
            <a:r>
              <a:rPr lang="ja-JP" altLang="ja-JP" sz="2700" dirty="0"/>
              <a:t>→書いて</a:t>
            </a:r>
          </a:p>
          <a:p>
            <a:pPr marL="0" indent="0">
              <a:buNone/>
            </a:pPr>
            <a:r>
              <a:rPr lang="ja-JP" altLang="en-US" sz="2700" dirty="0"/>
              <a:t>・</a:t>
            </a:r>
            <a:r>
              <a:rPr lang="ja-JP" altLang="ja-JP" sz="2700" dirty="0"/>
              <a:t>ぐ→いで</a:t>
            </a:r>
          </a:p>
          <a:p>
            <a:pPr marL="0" indent="0">
              <a:buNone/>
            </a:pPr>
            <a:r>
              <a:rPr lang="ja-JP" altLang="ja-JP" sz="2700" dirty="0"/>
              <a:t>泳</a:t>
            </a:r>
            <a:r>
              <a:rPr lang="ja-JP" altLang="en-US" sz="2700" dirty="0"/>
              <a:t>（およ）</a:t>
            </a:r>
            <a:r>
              <a:rPr lang="ja-JP" altLang="ja-JP" sz="2700" u="sng" dirty="0"/>
              <a:t>ぐ</a:t>
            </a:r>
            <a:r>
              <a:rPr lang="ja-JP" altLang="ja-JP" sz="2700" dirty="0"/>
              <a:t>→泳いで</a:t>
            </a:r>
            <a:endParaRPr lang="en-US" altLang="ja-JP" sz="2700" dirty="0"/>
          </a:p>
          <a:p>
            <a:pPr marL="0" indent="0">
              <a:buNone/>
            </a:pPr>
            <a:r>
              <a:rPr lang="ja-JP" altLang="en-US" sz="2700" dirty="0"/>
              <a:t>・</a:t>
            </a:r>
            <a:r>
              <a:rPr lang="ja-JP" altLang="ja-JP" sz="2700" dirty="0"/>
              <a:t>す→して</a:t>
            </a:r>
            <a:endParaRPr lang="en-US" altLang="ja-JP" sz="2700" dirty="0"/>
          </a:p>
          <a:p>
            <a:pPr marL="0" indent="0">
              <a:buNone/>
            </a:pPr>
            <a:r>
              <a:rPr lang="ja-JP" altLang="ja-JP" sz="2700" dirty="0"/>
              <a:t>話</a:t>
            </a:r>
            <a:r>
              <a:rPr lang="ja-JP" altLang="en-US" sz="2700" dirty="0"/>
              <a:t>（はな）</a:t>
            </a:r>
            <a:r>
              <a:rPr lang="ja-JP" altLang="ja-JP" sz="2700" u="sng" dirty="0"/>
              <a:t>す</a:t>
            </a:r>
            <a:r>
              <a:rPr lang="ja-JP" altLang="ja-JP" sz="2700" dirty="0"/>
              <a:t>→話して</a:t>
            </a:r>
          </a:p>
          <a:p>
            <a:pPr marL="0" indent="0">
              <a:buNone/>
            </a:pPr>
            <a:endParaRPr lang="ja-JP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0120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動詞連用形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ja-JP" b="1" dirty="0"/>
              <a:t>動詞Ⅱ</a:t>
            </a:r>
            <a:endParaRPr lang="ja-JP" altLang="ja-JP" dirty="0"/>
          </a:p>
          <a:p>
            <a:pPr marL="0" indent="0">
              <a:buNone/>
            </a:pPr>
            <a:r>
              <a:rPr lang="ja-JP" altLang="ja-JP" dirty="0"/>
              <a:t>・見</a:t>
            </a:r>
            <a:r>
              <a:rPr lang="ja-JP" altLang="en-US" dirty="0"/>
              <a:t>（み）</a:t>
            </a:r>
            <a:r>
              <a:rPr lang="ja-JP" altLang="ja-JP" strike="sngStrike" dirty="0"/>
              <a:t>る</a:t>
            </a:r>
            <a:r>
              <a:rPr lang="ja-JP" altLang="ja-JP" dirty="0"/>
              <a:t>→見て　食</a:t>
            </a:r>
            <a:r>
              <a:rPr lang="ja-JP" altLang="en-US" dirty="0"/>
              <a:t>（た）</a:t>
            </a:r>
            <a:r>
              <a:rPr lang="ja-JP" altLang="ja-JP" dirty="0"/>
              <a:t>べ</a:t>
            </a:r>
            <a:r>
              <a:rPr lang="ja-JP" altLang="ja-JP" strike="sngStrike" dirty="0"/>
              <a:t>る</a:t>
            </a:r>
            <a:r>
              <a:rPr lang="ja-JP" altLang="ja-JP" dirty="0"/>
              <a:t>→食べて</a:t>
            </a:r>
          </a:p>
          <a:p>
            <a:pPr marL="0" indent="0">
              <a:buNone/>
            </a:pPr>
            <a:r>
              <a:rPr lang="en-US" altLang="ja-JP" dirty="0"/>
              <a:t> </a:t>
            </a:r>
            <a:endParaRPr lang="ja-JP" altLang="ja-JP" dirty="0"/>
          </a:p>
          <a:p>
            <a:r>
              <a:rPr lang="ja-JP" altLang="ja-JP" b="1" dirty="0"/>
              <a:t>動詞Ⅲ</a:t>
            </a:r>
            <a:endParaRPr lang="ja-JP" altLang="ja-JP" dirty="0"/>
          </a:p>
          <a:p>
            <a:pPr marL="0" indent="0">
              <a:buNone/>
            </a:pPr>
            <a:r>
              <a:rPr lang="ja-JP" altLang="ja-JP" dirty="0"/>
              <a:t>・する→して　来</a:t>
            </a:r>
            <a:r>
              <a:rPr lang="ja-JP" altLang="en-US" dirty="0"/>
              <a:t>（く）</a:t>
            </a:r>
            <a:r>
              <a:rPr lang="ja-JP" altLang="ja-JP" dirty="0"/>
              <a:t>る→来</a:t>
            </a:r>
            <a:r>
              <a:rPr lang="ja-JP" altLang="en-US" dirty="0"/>
              <a:t>（き）</a:t>
            </a:r>
            <a:r>
              <a:rPr lang="ja-JP" altLang="ja-JP" dirty="0"/>
              <a:t>て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0145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781557"/>
              </p:ext>
            </p:extLst>
          </p:nvPr>
        </p:nvGraphicFramePr>
        <p:xfrm>
          <a:off x="1763688" y="404664"/>
          <a:ext cx="5904000" cy="6264006"/>
        </p:xfrm>
        <a:graphic>
          <a:graphicData uri="http://schemas.openxmlformats.org/drawingml/2006/table">
            <a:tbl>
              <a:tblPr/>
              <a:tblGrid>
                <a:gridCol w="3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言（い）う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说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言って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入（い）れる　②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放入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入れて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出（だ）す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取出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出して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着（き）る　②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穿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着て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脱（ぬ）ぐ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脱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脱いで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乗（の）る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上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乗って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降（お）りる　②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下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降りて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立（た）つ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站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立って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座（すわ）る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坐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座って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開（あ）ける　②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开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開けて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閉（し）める　②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关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閉めて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歩（ある）く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走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歩いて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走（はし）る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跑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走って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74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かける　②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打电话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 dirty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かけて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92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F6426F-1626-7A42-C72A-09536CFF64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24</a:t>
            </a:r>
            <a:r>
              <a:rPr kumimoji="1" lang="ja-JP" altLang="en-US" dirty="0"/>
              <a:t>課単語・例文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50433FD-FAC9-E95E-F688-ACB56CCB7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8120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468052"/>
              </p:ext>
            </p:extLst>
          </p:nvPr>
        </p:nvGraphicFramePr>
        <p:xfrm>
          <a:off x="1835696" y="332656"/>
          <a:ext cx="5400000" cy="6367898"/>
        </p:xfrm>
        <a:graphic>
          <a:graphicData uri="http://schemas.openxmlformats.org/drawingml/2006/table">
            <a:tbl>
              <a:tblPr/>
              <a:tblGrid>
                <a:gridCol w="3167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撮（と）る　①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拍摄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撮って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吸（す）う　①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抽烟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吸って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置（お）く　①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放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置いて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取（と）る　①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拿，取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取って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6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運転（うんてん）する　③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开车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運転して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持（も）つ　①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拿，持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持って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切（き）る　①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剪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切って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待（ま）つ　①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等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待って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見（み）せる　②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给</a:t>
                      </a:r>
                      <a:r>
                        <a:rPr lang="ja-JP" sz="2000" kern="100">
                          <a:effectLst/>
                          <a:latin typeface="SimSun"/>
                          <a:ea typeface="ＭＳ 明朝"/>
                          <a:cs typeface="Times New Roman"/>
                        </a:rPr>
                        <a:t>～</a:t>
                      </a: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看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見せて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作（つく）る　①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做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作って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歌（うた）う　①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唱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歌って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弾（ひ）く　①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弹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弾いて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教（おし）える　②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教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教えて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2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急（いそ）ぐ　①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加快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 dirty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急いで</a:t>
                      </a:r>
                    </a:p>
                  </a:txBody>
                  <a:tcPr marL="62068" marR="620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39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607407"/>
              </p:ext>
            </p:extLst>
          </p:nvPr>
        </p:nvGraphicFramePr>
        <p:xfrm>
          <a:off x="1979712" y="116632"/>
          <a:ext cx="5508000" cy="6613728"/>
        </p:xfrm>
        <a:graphic>
          <a:graphicData uri="http://schemas.openxmlformats.org/drawingml/2006/table">
            <a:tbl>
              <a:tblPr/>
              <a:tblGrid>
                <a:gridCol w="2808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呼（よ）ぶ　①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叫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呼んで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笑（わら）う　①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笑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笑って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泣（な）く　①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哭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泣いて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7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びっくりする　③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吃惊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びっくりして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起（お）きる　②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起床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起きて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寝（ね）る　②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睡觉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寝て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働（はたら）く　①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工作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働いて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休（やす）む　①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休息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休んで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67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勉強（べんきょう）する　③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学习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勉強して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行（い）く　①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去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行って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来（く）る　③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来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来て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帰（かえ）る　①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回来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帰って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食（た）べる　②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吃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食べて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9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飲（の）む　①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喝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 dirty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飲んで</a:t>
                      </a:r>
                    </a:p>
                  </a:txBody>
                  <a:tcPr marL="61514" marR="615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399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736224"/>
              </p:ext>
            </p:extLst>
          </p:nvPr>
        </p:nvGraphicFramePr>
        <p:xfrm>
          <a:off x="1835696" y="332656"/>
          <a:ext cx="5148000" cy="6192004"/>
        </p:xfrm>
        <a:graphic>
          <a:graphicData uri="http://schemas.openxmlformats.org/drawingml/2006/table">
            <a:tbl>
              <a:tblPr/>
              <a:tblGrid>
                <a:gridCol w="262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読（よ）む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读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読んで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書（か）く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写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書いて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見（み）る　②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看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見て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聞（き）く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听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聞いて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話（はな）す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聊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話して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会（あ）う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见面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会って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買（か）う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买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買って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入（はい）る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进入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入って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出（で）る　②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出去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出て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泳（およ）ぐ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游泳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泳いで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する　③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干，做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して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遊（あそ）ぶ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玩儿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遊んで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洗（あら）う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洗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洗って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怒（おこ）る　①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entury"/>
                          <a:ea typeface="SimSun"/>
                          <a:cs typeface="Times New Roman"/>
                        </a:rPr>
                        <a:t>生气</a:t>
                      </a:r>
                      <a:endParaRPr lang="ja-JP" sz="2000" kern="10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 dirty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怒って</a:t>
                      </a:r>
                    </a:p>
                  </a:txBody>
                  <a:tcPr marL="62632" marR="626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982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《</a:t>
            </a:r>
            <a:r>
              <a:rPr kumimoji="1" lang="ja-JP" altLang="en-US" dirty="0"/>
              <a:t>そうだ</a:t>
            </a:r>
            <a:r>
              <a:rPr kumimoji="1" lang="en-US" altLang="ja-JP" dirty="0"/>
              <a:t>》</a:t>
            </a:r>
            <a:br>
              <a:rPr kumimoji="1" lang="en-US" altLang="ja-JP" dirty="0"/>
            </a:br>
            <a:r>
              <a:rPr lang="ja-JP" altLang="en-US" sz="1300" dirty="0"/>
              <a:t>参考：</a:t>
            </a:r>
            <a:r>
              <a:rPr lang="en-US" altLang="ja-JP" sz="1300" dirty="0"/>
              <a:t>https://xyz.xdf.cn/202103/11162958.html</a:t>
            </a:r>
            <a:endParaRPr kumimoji="1" lang="ja-JP" altLang="en-US" sz="13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≪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听说</a:t>
            </a:r>
            <a:r>
              <a:rPr lang="ja-JP" alt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据说</a:t>
            </a:r>
            <a:r>
              <a:rPr kumimoji="1"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≫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这是一种将从他人那里得到的话或者情报想对方传达的表现形式。</a:t>
            </a:r>
            <a:r>
              <a:rPr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与样态助动词「～そうだ」不同，没有「～そうな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·</a:t>
            </a:r>
            <a:r>
              <a:rPr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～そうに」这种活用形式。</a:t>
            </a:r>
            <a:endParaRPr kumimoji="1"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ja-JP" altLang="en-US" dirty="0"/>
              <a:t>　　　　　（简体）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動詞　終わる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形</a:t>
            </a:r>
            <a:r>
              <a:rPr lang="en-US" altLang="ja-JP" dirty="0"/>
              <a:t>Ⅰ</a:t>
            </a:r>
            <a:r>
              <a:rPr lang="ja-JP" altLang="en-US" dirty="0"/>
              <a:t>　おいしい　＋　そうだ</a:t>
            </a:r>
          </a:p>
          <a:p>
            <a:pPr marL="0" indent="0">
              <a:buNone/>
            </a:pPr>
            <a:r>
              <a:rPr lang="ja-JP" altLang="en-US" dirty="0"/>
              <a:t>　形</a:t>
            </a:r>
            <a:r>
              <a:rPr lang="en-US" altLang="ja-JP" dirty="0"/>
              <a:t>Ⅱ</a:t>
            </a:r>
            <a:r>
              <a:rPr lang="ja-JP" altLang="en-US" dirty="0"/>
              <a:t>　静か</a:t>
            </a:r>
            <a:r>
              <a:rPr lang="ja-JP" altLang="en-US" u="sng" dirty="0"/>
              <a:t>だ</a:t>
            </a:r>
            <a:r>
              <a:rPr lang="ja-JP" altLang="en-US" dirty="0"/>
              <a:t>　　　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名詞　雨</a:t>
            </a:r>
            <a:r>
              <a:rPr lang="ja-JP" altLang="en-US" u="sng" dirty="0"/>
              <a:t>だ</a:t>
            </a:r>
            <a:r>
              <a:rPr lang="ja-JP" altLang="en-US" dirty="0"/>
              <a:t>　　　</a:t>
            </a:r>
          </a:p>
          <a:p>
            <a:pPr marL="0" indent="0">
              <a:buNone/>
            </a:pPr>
            <a:r>
              <a:rPr lang="ja-JP" altLang="en-US" dirty="0"/>
              <a:t>    ・あの店は、おいしいそうだ。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7703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否定＋</a:t>
            </a:r>
            <a:r>
              <a:rPr lang="en-US" altLang="ja-JP" dirty="0"/>
              <a:t>《</a:t>
            </a:r>
            <a:r>
              <a:rPr lang="ja-JP" altLang="en-US" dirty="0"/>
              <a:t>そうだ</a:t>
            </a:r>
            <a:r>
              <a:rPr lang="en-US" altLang="ja-JP" dirty="0"/>
              <a:t>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　動詞　終</a:t>
            </a:r>
            <a:r>
              <a:rPr lang="ja-JP" altLang="en-US" dirty="0" err="1"/>
              <a:t>わら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形</a:t>
            </a:r>
            <a:r>
              <a:rPr lang="en-US" altLang="ja-JP" dirty="0"/>
              <a:t>Ⅰ</a:t>
            </a:r>
            <a:r>
              <a:rPr lang="ja-JP" altLang="en-US" dirty="0"/>
              <a:t>　おいしく　＋　ないそうだ</a:t>
            </a:r>
          </a:p>
          <a:p>
            <a:pPr marL="0" indent="0">
              <a:buNone/>
            </a:pPr>
            <a:r>
              <a:rPr lang="ja-JP" altLang="en-US" dirty="0"/>
              <a:t>　形</a:t>
            </a:r>
            <a:r>
              <a:rPr lang="en-US" altLang="ja-JP" dirty="0"/>
              <a:t>Ⅱ</a:t>
            </a:r>
            <a:r>
              <a:rPr lang="ja-JP" altLang="en-US" dirty="0"/>
              <a:t>　静か　　　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名詞　雨　　　　＋ではないそうだ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467544" y="2636912"/>
            <a:ext cx="828092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83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C:\Users\akiratachibana\Desktop\yjimagePR29P1WC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3879345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kiratachibana\Desktop\yjimageCZYXJE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2656"/>
            <a:ext cx="3615743" cy="28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雲形吹き出し 3"/>
          <p:cNvSpPr/>
          <p:nvPr/>
        </p:nvSpPr>
        <p:spPr>
          <a:xfrm>
            <a:off x="4716016" y="0"/>
            <a:ext cx="4248472" cy="3789040"/>
          </a:xfrm>
          <a:prstGeom prst="cloudCallout">
            <a:avLst>
              <a:gd name="adj1" fmla="val -88989"/>
              <a:gd name="adj2" fmla="val -27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5013176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聞きましたか？あの二人、付き合っているそうですよ。　　　　　　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611560" y="5085184"/>
            <a:ext cx="7920880" cy="1128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3074" name="Picture 2" descr="C:\Users\akiratachibana\Desktop\yjimagePTG37KL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56792"/>
            <a:ext cx="4248000" cy="31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kiratachibana\Desktop\yjimage2N75QT4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6672"/>
            <a:ext cx="2427122" cy="33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雲形吹き出し 4"/>
          <p:cNvSpPr/>
          <p:nvPr/>
        </p:nvSpPr>
        <p:spPr>
          <a:xfrm>
            <a:off x="1187624" y="476672"/>
            <a:ext cx="2880320" cy="3456384"/>
          </a:xfrm>
          <a:prstGeom prst="cloudCallout">
            <a:avLst>
              <a:gd name="adj1" fmla="val 72371"/>
              <a:gd name="adj2" fmla="val 112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43608" y="4941168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先生、田中君は遅刻するそうです。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1043608" y="4941168"/>
            <a:ext cx="684076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08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彼女は、恋人ができたそうですよ。</a:t>
            </a:r>
          </a:p>
        </p:txBody>
      </p:sp>
      <p:pic>
        <p:nvPicPr>
          <p:cNvPr id="3074" name="Picture 2" descr="C:\Users\akiratachibana\Desktop\medium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3"/>
            <a:ext cx="8136000" cy="45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539552" y="404664"/>
            <a:ext cx="813690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00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据说他很有名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彼（かれ）は有名（ゆうめい）だそうです。</a:t>
            </a:r>
            <a:endParaRPr kumimoji="1" lang="ja-JP" altLang="en-US" dirty="0"/>
          </a:p>
        </p:txBody>
      </p:sp>
      <p:pic>
        <p:nvPicPr>
          <p:cNvPr id="1026" name="Picture 2" descr="C:\Users\akira\Desktop\paparacchi_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68" y="2204864"/>
            <a:ext cx="5832000" cy="449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484784"/>
            <a:ext cx="698477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6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听说那里禁止饮食。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そこでは飲食（いんしょく）は禁止（きんし）だそうだ。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2050" name="Picture 2" descr="C:\Users\akira\Desktop\illustkun-00446-no-food-or-dri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628800"/>
            <a:ext cx="8136904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2C3E0-0DFE-589E-2DB7-B90E9DE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9554355-8A52-6D20-63B9-AB217097B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204" y="1080601"/>
            <a:ext cx="4914000" cy="4920149"/>
          </a:xfrm>
        </p:spPr>
      </p:pic>
    </p:spTree>
    <p:extLst>
      <p:ext uri="{BB962C8B-B14F-4D97-AF65-F5344CB8AC3E}">
        <p14:creationId xmlns:p14="http://schemas.microsoft.com/office/powerpoint/2010/main" val="1224334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听说礼拜一天气很好。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月曜日は天気がよいそうです。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39552" y="1412776"/>
            <a:ext cx="80648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 descr="C:\Users\akira\Desktop\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41175"/>
            <a:ext cx="5292000" cy="409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6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9200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没有过去式和否定形式</a:t>
            </a:r>
            <a:br>
              <a:rPr kumimoji="1" lang="en-US" altLang="ja-JP" dirty="0"/>
            </a:br>
            <a:r>
              <a:rPr kumimoji="1" lang="en-US" altLang="ja-JP" dirty="0"/>
              <a:t>×</a:t>
            </a:r>
            <a:r>
              <a:rPr kumimoji="1" lang="ja-JP" altLang="en-US" dirty="0"/>
              <a:t>そうだった（過去形）</a:t>
            </a:r>
            <a:br>
              <a:rPr kumimoji="1" lang="en-US" altLang="ja-JP" dirty="0"/>
            </a:br>
            <a:r>
              <a:rPr lang="en-US" altLang="ja-JP" dirty="0"/>
              <a:t>×</a:t>
            </a:r>
            <a:r>
              <a:rPr lang="ja-JP" altLang="en-US" dirty="0"/>
              <a:t>そうではなかった（否定形）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2132856"/>
            <a:ext cx="8172000" cy="417600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⇒</a:t>
            </a:r>
            <a:r>
              <a:rPr kumimoji="1" lang="zh-CN" altLang="en-US" dirty="0"/>
              <a:t>表示过去和否定都是在前面表示</a:t>
            </a:r>
            <a:endParaRPr kumimoji="1" lang="en-US" altLang="zh-CN" dirty="0"/>
          </a:p>
          <a:p>
            <a:pPr marL="0" indent="0">
              <a:buNone/>
            </a:pPr>
            <a:r>
              <a:rPr lang="ja-JP" altLang="en-US" dirty="0"/>
              <a:t>○彼は</a:t>
            </a:r>
            <a:r>
              <a:rPr lang="ja-JP" altLang="en-US" u="sng" dirty="0"/>
              <a:t>来た</a:t>
            </a:r>
            <a:r>
              <a:rPr lang="ja-JP" altLang="en-US" dirty="0"/>
              <a:t>そうだ。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○彼は</a:t>
            </a:r>
            <a:r>
              <a:rPr kumimoji="1" lang="ja-JP" altLang="en-US" u="sng" dirty="0"/>
              <a:t>来なかった</a:t>
            </a:r>
            <a:r>
              <a:rPr kumimoji="1" lang="ja-JP" altLang="en-US" dirty="0"/>
              <a:t>そうだ</a:t>
            </a:r>
            <a:r>
              <a:rPr lang="ja-JP" altLang="en-US" dirty="0"/>
              <a:t>。</a:t>
            </a:r>
            <a:endParaRPr kumimoji="1" lang="en-US" altLang="zh-CN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122" name="Picture 2" descr="C:\Users\akira\Desktop\naisyo_banashi-293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52936"/>
            <a:ext cx="3564000" cy="364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674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×</a:t>
            </a:r>
            <a:r>
              <a:rPr kumimoji="1" lang="ja-JP" altLang="en-US" dirty="0"/>
              <a:t>聞き手からの情報</a:t>
            </a:r>
            <a:br>
              <a:rPr kumimoji="1" lang="en-US" altLang="ja-JP" dirty="0"/>
            </a:br>
            <a:r>
              <a:rPr lang="ja-JP" altLang="en-US" dirty="0"/>
              <a:t>（</a:t>
            </a:r>
            <a:r>
              <a:rPr lang="zh-CN" altLang="en-US" dirty="0"/>
              <a:t>从听者本人的情报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en-US" altLang="ja-JP" dirty="0"/>
              <a:t>2</a:t>
            </a:r>
            <a:r>
              <a:rPr kumimoji="1" lang="ja-JP" altLang="en-US" dirty="0"/>
              <a:t>月</a:t>
            </a:r>
            <a:r>
              <a:rPr kumimoji="1" lang="en-US" altLang="ja-JP" dirty="0"/>
              <a:t>10</a:t>
            </a:r>
            <a:r>
              <a:rPr kumimoji="1" lang="ja-JP" altLang="en-US" dirty="0"/>
              <a:t>日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高橋：</a:t>
            </a:r>
            <a:r>
              <a:rPr lang="en-US" altLang="ja-JP" dirty="0"/>
              <a:t>2</a:t>
            </a:r>
            <a:r>
              <a:rPr lang="ja-JP" altLang="en-US" dirty="0"/>
              <a:t>月</a:t>
            </a:r>
            <a:r>
              <a:rPr lang="en-US" altLang="ja-JP" dirty="0"/>
              <a:t>14</a:t>
            </a:r>
            <a:r>
              <a:rPr lang="ja-JP" altLang="en-US" dirty="0"/>
              <a:t>日の授業は休みだそうですよ。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田中：あ、そうなんですか。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2</a:t>
            </a:r>
            <a:r>
              <a:rPr kumimoji="1" lang="ja-JP" altLang="en-US" dirty="0"/>
              <a:t>月</a:t>
            </a:r>
            <a:r>
              <a:rPr kumimoji="1" lang="en-US" altLang="ja-JP" dirty="0"/>
              <a:t>13</a:t>
            </a:r>
            <a:r>
              <a:rPr kumimoji="1" lang="ja-JP" altLang="en-US" dirty="0"/>
              <a:t>日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田中：あ、高橋さん。明日の授業は休みだ</a:t>
            </a:r>
            <a:r>
              <a:rPr lang="en-US" altLang="ja-JP" dirty="0"/>
              <a:t>×</a:t>
            </a:r>
            <a:r>
              <a:rPr lang="ja-JP" altLang="en-US" u="sng" dirty="0"/>
              <a:t>そう</a:t>
            </a:r>
            <a:r>
              <a:rPr lang="ja-JP" altLang="en-US" dirty="0"/>
              <a:t>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　</a:t>
            </a:r>
            <a:r>
              <a:rPr lang="ja-JP" altLang="en-US" u="sng" dirty="0"/>
              <a:t>です</a:t>
            </a:r>
            <a:r>
              <a:rPr lang="ja-JP" altLang="en-US" dirty="0"/>
              <a:t>ね。⇒〇</a:t>
            </a:r>
            <a:r>
              <a:rPr lang="ja-JP" altLang="en-US" u="sng" dirty="0"/>
              <a:t>と言っていました</a:t>
            </a:r>
            <a:r>
              <a:rPr lang="ja-JP" altLang="en-US" dirty="0"/>
              <a:t>ね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高橋：そうですよ。</a:t>
            </a:r>
          </a:p>
        </p:txBody>
      </p:sp>
    </p:spTree>
    <p:extLst>
      <p:ext uri="{BB962C8B-B14F-4D97-AF65-F5344CB8AC3E}">
        <p14:creationId xmlns:p14="http://schemas.microsoft.com/office/powerpoint/2010/main" val="1812430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用「～によると」或「～では」来提示信息或传闻来源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天気予報</a:t>
            </a:r>
            <a:r>
              <a:rPr lang="ja-JP" altLang="en-US" u="sng" dirty="0"/>
              <a:t>によると</a:t>
            </a:r>
            <a:r>
              <a:rPr lang="ja-JP" altLang="en-US" dirty="0"/>
              <a:t>，明日雨が降る</a:t>
            </a:r>
            <a:r>
              <a:rPr lang="ja-JP" altLang="en-US" u="sng" dirty="0"/>
              <a:t>そうだ</a:t>
            </a:r>
            <a:r>
              <a:rPr lang="ja-JP" altLang="en-US" dirty="0"/>
              <a:t>．</a:t>
            </a:r>
            <a:endParaRPr lang="en-US" altLang="ja-JP" dirty="0"/>
          </a:p>
          <a:p>
            <a:pPr marL="0" indent="0">
              <a:buNone/>
            </a:pPr>
            <a:r>
              <a:rPr lang="zh-CN" altLang="en-US" dirty="0"/>
              <a:t>据天气预报说，明天下雨。</a:t>
            </a:r>
            <a:endParaRPr lang="en-US" altLang="zh-CN" dirty="0"/>
          </a:p>
          <a:p>
            <a:pPr marL="0" indent="0">
              <a:buNone/>
            </a:pPr>
            <a:r>
              <a:rPr lang="ja-JP" altLang="en-US" dirty="0"/>
              <a:t>人の話</a:t>
            </a:r>
            <a:r>
              <a:rPr lang="ja-JP" altLang="en-US" u="sng" dirty="0"/>
              <a:t>では</a:t>
            </a:r>
            <a:r>
              <a:rPr lang="ja-JP" altLang="en-US" dirty="0"/>
              <a:t>、彼女は結婚した</a:t>
            </a:r>
            <a:r>
              <a:rPr lang="ja-JP" altLang="en-US" u="sng" dirty="0"/>
              <a:t>そうだ</a:t>
            </a:r>
            <a:r>
              <a:rPr lang="ja-JP" altLang="en-US" dirty="0"/>
              <a:t>．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听人说她结婚了。</a:t>
            </a:r>
            <a:endParaRPr kumimoji="1" lang="ja-JP" altLang="en-US" dirty="0"/>
          </a:p>
        </p:txBody>
      </p:sp>
      <p:pic>
        <p:nvPicPr>
          <p:cNvPr id="2050" name="Picture 2" descr="C:\Users\akira\Desktop\kageguchi_uwas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429000"/>
            <a:ext cx="3348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935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１．暖かかった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２．会った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３．学生だ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４．元気だった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５．見に行った　　　　　　　　＋　そうです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６．込んでいた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７．おもしろくなかった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８．した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９．買わなかった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10</a:t>
            </a:r>
            <a:r>
              <a:rPr lang="ja-JP" altLang="en-US" dirty="0" err="1"/>
              <a:t>．</a:t>
            </a:r>
            <a:r>
              <a:rPr lang="ja-JP" altLang="en-US" dirty="0"/>
              <a:t>話さなかった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971600" y="1484784"/>
            <a:ext cx="194421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71600" y="1988840"/>
            <a:ext cx="194421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971600" y="2348880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971600" y="2780928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971600" y="3212976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971600" y="3645024"/>
            <a:ext cx="194421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971600" y="4077072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971600" y="4437112"/>
            <a:ext cx="18722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971600" y="4797152"/>
            <a:ext cx="201622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971600" y="5301208"/>
            <a:ext cx="216024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4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w</a:t>
            </a:r>
            <a:r>
              <a:rPr kumimoji="1" lang="en-US" altLang="ja-JP" dirty="0"/>
              <a:t>in the lottery  </a:t>
            </a:r>
            <a:r>
              <a:rPr kumimoji="1" lang="ja-JP" altLang="en-US" dirty="0"/>
              <a:t>宝（たから）くじに当（あ）たる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get a divorce</a:t>
            </a:r>
            <a:r>
              <a:rPr lang="ja-JP" altLang="en-US" dirty="0"/>
              <a:t>　　離婚（りこん）する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fire </a:t>
            </a:r>
            <a:r>
              <a:rPr lang="ja-JP" altLang="en-US" dirty="0"/>
              <a:t>　　　　　　　　火事（かじ）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7675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１．山下先生が宝くじに当たったそうですよ。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２．けんさんのお姉さんが離婚したそうですよ。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３．</a:t>
            </a:r>
            <a:r>
              <a:rPr kumimoji="1" lang="ja-JP" altLang="en-US" dirty="0" err="1"/>
              <a:t>ゆみさんが</a:t>
            </a:r>
            <a:r>
              <a:rPr kumimoji="1" lang="ja-JP" altLang="en-US" dirty="0"/>
              <a:t>病院に就職したそうですよ。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４．大学の近くで火事があったそうですよ。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５．山下先生が授業に来なかったそうですよ。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043608" y="1628800"/>
            <a:ext cx="727280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1043608" y="2276872"/>
            <a:ext cx="748883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43608" y="2852936"/>
            <a:ext cx="691276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043608" y="3429000"/>
            <a:ext cx="669674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043608" y="3933056"/>
            <a:ext cx="727280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13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0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そうだ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55800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ja-JP" altLang="ja-JP" sz="8800" dirty="0"/>
              <a:t>①</a:t>
            </a:r>
            <a:r>
              <a:rPr lang="en-US" altLang="ja-JP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《</a:t>
            </a:r>
            <a:r>
              <a:rPr lang="zh-CN" altLang="en-US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看起来好像</a:t>
            </a:r>
            <a:r>
              <a:rPr lang="ja-JP" altLang="en-US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～、</a:t>
            </a:r>
            <a:r>
              <a:rPr lang="zh-CN" altLang="en-US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看上去</a:t>
            </a:r>
            <a:r>
              <a:rPr lang="ja-JP" altLang="en-US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～</a:t>
            </a:r>
            <a:r>
              <a:rPr lang="en-US" altLang="ja-JP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》</a:t>
            </a:r>
            <a:r>
              <a:rPr lang="ja-JP" altLang="ja-JP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从外表判断</a:t>
            </a:r>
            <a:r>
              <a:rPr lang="ja-JP" altLang="en-US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。</a:t>
            </a:r>
            <a:r>
              <a:rPr lang="ja-JP" altLang="ja-JP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　</a:t>
            </a:r>
            <a:r>
              <a:rPr lang="zh-CN" altLang="en-US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表示说话人根据自己的所见所闻</a:t>
            </a:r>
            <a:r>
              <a:rPr lang="ja-JP" altLang="en-US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（</a:t>
            </a:r>
            <a:r>
              <a:rPr lang="zh-CN" altLang="en-US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及看到的状况、印象等）而做出的一种判断。（第</a:t>
            </a:r>
            <a:r>
              <a:rPr lang="en-US" altLang="zh-CN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22</a:t>
            </a:r>
            <a:r>
              <a:rPr lang="zh-CN" altLang="en-US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課）</a:t>
            </a:r>
            <a:r>
              <a:rPr lang="ja-JP" altLang="ja-JP" sz="8800" dirty="0"/>
              <a:t>　</a:t>
            </a:r>
          </a:p>
          <a:p>
            <a:pPr marL="0" indent="0">
              <a:buNone/>
            </a:pPr>
            <a:r>
              <a:rPr lang="en-US" altLang="ja-JP" sz="8800" dirty="0"/>
              <a:t>    </a:t>
            </a:r>
            <a:r>
              <a:rPr lang="ja-JP" altLang="ja-JP" sz="8800" dirty="0"/>
              <a:t>動詞　</a:t>
            </a:r>
            <a:r>
              <a:rPr lang="ja-JP" altLang="en-US" sz="8800" dirty="0"/>
              <a:t>　終わり</a:t>
            </a:r>
            <a:r>
              <a:rPr lang="ja-JP" altLang="ja-JP" sz="8800" strike="dblStrike" dirty="0"/>
              <a:t>ます</a:t>
            </a:r>
            <a:endParaRPr lang="ja-JP" altLang="ja-JP" sz="8800" dirty="0"/>
          </a:p>
          <a:p>
            <a:pPr marL="0" indent="0">
              <a:buNone/>
            </a:pPr>
            <a:r>
              <a:rPr lang="ja-JP" altLang="en-US" sz="8800" dirty="0"/>
              <a:t>　</a:t>
            </a:r>
            <a:r>
              <a:rPr lang="ja-JP" altLang="ja-JP" sz="8800" dirty="0"/>
              <a:t>　形Ⅰ　おいし</a:t>
            </a:r>
            <a:r>
              <a:rPr lang="ja-JP" altLang="ja-JP" sz="8800" strike="dblStrike" dirty="0"/>
              <a:t>い</a:t>
            </a:r>
            <a:r>
              <a:rPr lang="ja-JP" altLang="ja-JP" sz="8800" dirty="0"/>
              <a:t>　＋　そうだ</a:t>
            </a:r>
          </a:p>
          <a:p>
            <a:pPr marL="0" indent="0">
              <a:buNone/>
            </a:pPr>
            <a:r>
              <a:rPr lang="ja-JP" altLang="en-US" sz="8800" dirty="0"/>
              <a:t>　　　　　　　　</a:t>
            </a:r>
            <a:r>
              <a:rPr lang="ja-JP" altLang="ja-JP" sz="8800" dirty="0"/>
              <a:t>よ</a:t>
            </a:r>
            <a:r>
              <a:rPr lang="ja-JP" altLang="ja-JP" sz="8800" strike="dblStrike" dirty="0"/>
              <a:t>い</a:t>
            </a:r>
            <a:r>
              <a:rPr lang="ja-JP" altLang="ja-JP" sz="8800" dirty="0"/>
              <a:t>さ</a:t>
            </a:r>
            <a:r>
              <a:rPr lang="ja-JP" altLang="en-US" sz="8800" dirty="0"/>
              <a:t>　　　そう</a:t>
            </a:r>
            <a:r>
              <a:rPr lang="ja-JP" altLang="en-US" sz="8800" dirty="0" err="1"/>
              <a:t>に</a:t>
            </a:r>
            <a:r>
              <a:rPr lang="en-US" altLang="ja-JP" sz="8800" dirty="0"/>
              <a:t>V</a:t>
            </a:r>
            <a:endParaRPr lang="ja-JP" altLang="ja-JP" sz="8800" dirty="0"/>
          </a:p>
          <a:p>
            <a:pPr marL="0" indent="0">
              <a:buNone/>
            </a:pPr>
            <a:r>
              <a:rPr lang="ja-JP" altLang="ja-JP" sz="8800" dirty="0"/>
              <a:t>　　形Ⅱ　静か</a:t>
            </a:r>
            <a:r>
              <a:rPr lang="ja-JP" altLang="ja-JP" sz="8800" strike="dblStrike" dirty="0"/>
              <a:t>だ</a:t>
            </a:r>
            <a:r>
              <a:rPr lang="ja-JP" altLang="ja-JP" sz="8800" dirty="0"/>
              <a:t>　</a:t>
            </a:r>
            <a:r>
              <a:rPr lang="ja-JP" altLang="en-US" sz="8800" dirty="0"/>
              <a:t>　　　　そう</a:t>
            </a:r>
            <a:r>
              <a:rPr lang="ja-JP" altLang="en-US" sz="8800" dirty="0" err="1"/>
              <a:t>な</a:t>
            </a:r>
            <a:r>
              <a:rPr lang="en-US" altLang="ja-JP" sz="8800" dirty="0"/>
              <a:t>N</a:t>
            </a:r>
            <a:endParaRPr lang="ja-JP" altLang="ja-JP" sz="8800" dirty="0"/>
          </a:p>
          <a:p>
            <a:pPr marL="0" indent="0">
              <a:buNone/>
            </a:pPr>
            <a:r>
              <a:rPr lang="ja-JP" altLang="ja-JP" sz="8800" dirty="0"/>
              <a:t>　　・この肉はおいしそうだ。</a:t>
            </a:r>
            <a:r>
              <a:rPr lang="ja-JP" altLang="en-US" sz="8800" dirty="0"/>
              <a:t>／</a:t>
            </a:r>
            <a:r>
              <a:rPr lang="ja-JP" altLang="ja-JP" sz="8800" dirty="0"/>
              <a:t>・あの人は優しそうだ。</a:t>
            </a:r>
          </a:p>
          <a:p>
            <a:pPr marL="0" indent="0">
              <a:buNone/>
            </a:pPr>
            <a:r>
              <a:rPr lang="ja-JP" altLang="ja-JP" sz="8800" dirty="0"/>
              <a:t>②马上要～了</a:t>
            </a:r>
            <a:r>
              <a:rPr lang="ja-JP" altLang="en-US" sz="8800" dirty="0"/>
              <a:t>　　（第</a:t>
            </a:r>
            <a:r>
              <a:rPr lang="en-US" altLang="ja-JP" sz="8800" dirty="0"/>
              <a:t>22</a:t>
            </a:r>
            <a:r>
              <a:rPr lang="ja-JP" altLang="en-US" sz="8800" dirty="0"/>
              <a:t>課）</a:t>
            </a:r>
            <a:endParaRPr lang="ja-JP" altLang="ja-JP" sz="8800" dirty="0"/>
          </a:p>
          <a:p>
            <a:pPr marL="0" indent="0">
              <a:buNone/>
            </a:pPr>
            <a:r>
              <a:rPr lang="ja-JP" altLang="ja-JP" sz="8800" dirty="0"/>
              <a:t>　動詞　落ち</a:t>
            </a:r>
            <a:r>
              <a:rPr lang="ja-JP" altLang="ja-JP" sz="8800" strike="dblStrike" dirty="0"/>
              <a:t>ます</a:t>
            </a:r>
            <a:r>
              <a:rPr lang="ja-JP" altLang="ja-JP" sz="8800" dirty="0"/>
              <a:t>　＋　そうだ</a:t>
            </a:r>
          </a:p>
          <a:p>
            <a:pPr marL="0" indent="0">
              <a:buNone/>
            </a:pPr>
            <a:r>
              <a:rPr lang="en-US" altLang="ja-JP" sz="8800" dirty="0"/>
              <a:t> </a:t>
            </a:r>
            <a:r>
              <a:rPr lang="ja-JP" altLang="ja-JP" sz="8800" dirty="0"/>
              <a:t>・机から本が落ちそうだ。</a:t>
            </a:r>
          </a:p>
          <a:p>
            <a:pPr marL="0" indent="0">
              <a:buNone/>
            </a:pPr>
            <a:r>
              <a:rPr lang="ja-JP" altLang="ja-JP" sz="8800" dirty="0"/>
              <a:t>③听说</a:t>
            </a:r>
          </a:p>
          <a:p>
            <a:pPr marL="0" indent="0">
              <a:buNone/>
            </a:pPr>
            <a:r>
              <a:rPr lang="ja-JP" altLang="ja-JP" sz="8800" dirty="0"/>
              <a:t>　動詞　</a:t>
            </a:r>
            <a:r>
              <a:rPr lang="ja-JP" altLang="en-US" sz="8800" dirty="0"/>
              <a:t>終わる</a:t>
            </a:r>
            <a:endParaRPr lang="en-US" altLang="ja-JP" sz="8800" dirty="0"/>
          </a:p>
          <a:p>
            <a:pPr marL="0" indent="0">
              <a:buNone/>
            </a:pPr>
            <a:r>
              <a:rPr lang="ja-JP" altLang="ja-JP" sz="8800" dirty="0"/>
              <a:t>　形Ⅰ　おいしい　＋　そうだ</a:t>
            </a:r>
          </a:p>
          <a:p>
            <a:pPr marL="0" indent="0">
              <a:buNone/>
            </a:pPr>
            <a:r>
              <a:rPr lang="ja-JP" altLang="ja-JP" sz="8800" dirty="0"/>
              <a:t>　形Ⅱ　静かだ</a:t>
            </a:r>
          </a:p>
          <a:p>
            <a:pPr marL="0" indent="0">
              <a:buNone/>
            </a:pPr>
            <a:r>
              <a:rPr lang="ja-JP" altLang="ja-JP" sz="8800" dirty="0"/>
              <a:t>　名詞　雨だ</a:t>
            </a:r>
          </a:p>
          <a:p>
            <a:pPr marL="0" indent="0">
              <a:buNone/>
            </a:pPr>
            <a:r>
              <a:rPr lang="en-US" altLang="ja-JP" sz="8800" dirty="0"/>
              <a:t>   </a:t>
            </a:r>
            <a:r>
              <a:rPr lang="ja-JP" altLang="ja-JP" sz="8800" dirty="0"/>
              <a:t>・あの店は、おいしいそうだ。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1016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他看起来很高兴。</a:t>
            </a:r>
            <a:br>
              <a:rPr lang="en-US" altLang="zh-CN" dirty="0"/>
            </a:br>
            <a:r>
              <a:rPr lang="ja-JP" altLang="en-US" dirty="0"/>
              <a:t>彼は嬉しそうだ。</a:t>
            </a:r>
            <a:endParaRPr kumimoji="1" lang="ja-JP" altLang="en-US" dirty="0"/>
          </a:p>
        </p:txBody>
      </p:sp>
      <p:pic>
        <p:nvPicPr>
          <p:cNvPr id="3074" name="Picture 2" descr="C:\Users\akira\Desktop\efbb0578070d010d79a85aa949c0c4d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028000" cy="451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2150909" y="908720"/>
            <a:ext cx="475252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0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冰激凌看样子要溶化了。</a:t>
            </a:r>
            <a:br>
              <a:rPr lang="en-US" altLang="zh-CN" dirty="0"/>
            </a:br>
            <a:r>
              <a:rPr lang="ja-JP" altLang="en-US" dirty="0"/>
              <a:t>アイスが溶けそうだ。</a:t>
            </a:r>
            <a:endParaRPr kumimoji="1" lang="ja-JP" altLang="en-US" dirty="0"/>
          </a:p>
        </p:txBody>
      </p:sp>
      <p:pic>
        <p:nvPicPr>
          <p:cNvPr id="4098" name="Picture 2" descr="C:\Users\akira\Desktop\main__8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2195736" y="836712"/>
            <a:ext cx="475252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671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5F8201-0402-C88A-EC67-F771908F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自己紹介してください。</a:t>
            </a:r>
            <a:b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请做自我介绍。　　　</a:t>
            </a:r>
            <a:r>
              <a:rPr lang="ja-JP" altLang="en-US" sz="900" dirty="0">
                <a:latin typeface="黑体" panose="02010609060101010101" pitchFamily="49" charset="-122"/>
                <a:ea typeface="黑体" panose="02010609060101010101" pitchFamily="49" charset="-122"/>
              </a:rPr>
              <a:t>（参考：</a:t>
            </a:r>
            <a:r>
              <a:rPr lang="en-US" altLang="ja-JP" sz="900" dirty="0">
                <a:latin typeface="黑体" panose="02010609060101010101" pitchFamily="49" charset="-122"/>
                <a:ea typeface="黑体" panose="02010609060101010101" pitchFamily="49" charset="-122"/>
              </a:rPr>
              <a:t>https://cjjc.weblio.jp/</a:t>
            </a:r>
            <a:r>
              <a:rPr lang="ja-JP" altLang="en-US" sz="9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E22F553-251A-1890-882C-78237F2B5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27" y="2234261"/>
            <a:ext cx="5319000" cy="3545114"/>
          </a:xfrm>
        </p:spPr>
      </p:pic>
    </p:spTree>
    <p:extLst>
      <p:ext uri="{BB962C8B-B14F-4D97-AF65-F5344CB8AC3E}">
        <p14:creationId xmlns:p14="http://schemas.microsoft.com/office/powerpoint/2010/main" val="652325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dirty="0"/>
              <a:t>听说这个城市有英雄。</a:t>
            </a:r>
            <a:br>
              <a:rPr lang="en-US" altLang="zh-CN" dirty="0"/>
            </a:br>
            <a:r>
              <a:rPr lang="ja-JP" altLang="en-US" dirty="0"/>
              <a:t>この町には英雄がいるそうだ。</a:t>
            </a:r>
            <a:br>
              <a:rPr lang="en-US" altLang="zh-CN" dirty="0"/>
            </a:br>
            <a:endParaRPr kumimoji="1" lang="ja-JP" altLang="en-US" dirty="0"/>
          </a:p>
        </p:txBody>
      </p:sp>
      <p:pic>
        <p:nvPicPr>
          <p:cNvPr id="5122" name="Picture 2" descr="C:\Users\akira\Desktop\6b8a0061a4c50d5523d74aff09a32cedb8d1edbb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6552000" cy="490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1259632" y="836712"/>
            <a:ext cx="662473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084426-9330-A16B-3AEF-0469C511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ja-JP" dirty="0"/>
            </a:br>
            <a:br>
              <a:rPr kumimoji="1" lang="en-US" altLang="ja-JP" dirty="0"/>
            </a:br>
            <a:r>
              <a:rPr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毎晩</a:t>
            </a:r>
            <a: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報告書を送ります。</a:t>
            </a:r>
            <a:br>
              <a:rPr kumimoji="1" lang="en-US" altLang="ja-JP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每晚发送报告书。</a:t>
            </a:r>
            <a:b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kumimoji="1" lang="ja-JP" altLang="en-US" dirty="0"/>
            </a:b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BB3229F-7624-4BBF-2DBF-B7281C7B7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44" y="2125266"/>
            <a:ext cx="5616000" cy="3744000"/>
          </a:xfrm>
        </p:spPr>
      </p:pic>
    </p:spTree>
    <p:extLst>
      <p:ext uri="{BB962C8B-B14F-4D97-AF65-F5344CB8AC3E}">
        <p14:creationId xmlns:p14="http://schemas.microsoft.com/office/powerpoint/2010/main" val="332880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A026A-B8CE-95AD-1955-94CCDB67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だから私はたまにベッドに寝ながら泣く。</a:t>
            </a:r>
            <a:r>
              <a:rPr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　</a:t>
            </a:r>
            <a: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就是说我偶尔也会躺在床上哭。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2E6C273-4635-238E-1118-27F9416D7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06" y="2125266"/>
            <a:ext cx="6021000" cy="3793230"/>
          </a:xfrm>
        </p:spPr>
      </p:pic>
    </p:spTree>
    <p:extLst>
      <p:ext uri="{BB962C8B-B14F-4D97-AF65-F5344CB8AC3E}">
        <p14:creationId xmlns:p14="http://schemas.microsoft.com/office/powerpoint/2010/main" val="2215932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C7832-9E20-C2B2-7D18-18155CCAB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強（つよ）い⇔弱（よわ）い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2D132EB-02D9-9897-6726-2ECF189CC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9" y="1976697"/>
            <a:ext cx="5967000" cy="3956599"/>
          </a:xfrm>
        </p:spPr>
      </p:pic>
    </p:spTree>
    <p:extLst>
      <p:ext uri="{BB962C8B-B14F-4D97-AF65-F5344CB8AC3E}">
        <p14:creationId xmlns:p14="http://schemas.microsoft.com/office/powerpoint/2010/main" val="339989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1980</Words>
  <Application>Microsoft Office PowerPoint</Application>
  <PresentationFormat>画面に合わせる (4:3)</PresentationFormat>
  <Paragraphs>344</Paragraphs>
  <Slides>60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7" baseType="lpstr">
      <vt:lpstr>MS Gothic</vt:lpstr>
      <vt:lpstr>SimSun</vt:lpstr>
      <vt:lpstr>黑体</vt:lpstr>
      <vt:lpstr>Arial</vt:lpstr>
      <vt:lpstr>Calibri</vt:lpstr>
      <vt:lpstr>Century</vt:lpstr>
      <vt:lpstr>Office テーマ</vt:lpstr>
      <vt:lpstr>第24課　　</vt:lpstr>
      <vt:lpstr>名前　立花亮（たちばな・あきら） Ｅメール　akiratachibana2000@yahoo.co.jp</vt:lpstr>
      <vt:lpstr>【考核形式&amp;权重】 </vt:lpstr>
      <vt:lpstr>第24課単語・例文</vt:lpstr>
      <vt:lpstr>PowerPoint プレゼンテーション</vt:lpstr>
      <vt:lpstr>自己紹介してください。 请做自我介绍。　　　（参考：https://cjjc.weblio.jp/）</vt:lpstr>
      <vt:lpstr>  毎晩報告書を送ります。 每晚发送报告书。  </vt:lpstr>
      <vt:lpstr>だから私はたまにベッドに寝ながら泣く。　就是说我偶尔也会躺在床上哭。</vt:lpstr>
      <vt:lpstr>強（つよ）い⇔弱（よわ）い</vt:lpstr>
      <vt:lpstr>よい⇔まずい</vt:lpstr>
      <vt:lpstr>おかしい⇔つまらない</vt:lpstr>
      <vt:lpstr>うるさい⇔静かだ</vt:lpstr>
      <vt:lpstr>恥ずかしい</vt:lpstr>
      <vt:lpstr>～とおり（に）／～どおり（に） 参考：https://language.koolearn.com/20180329/848803.html</vt:lpstr>
      <vt:lpstr> ※一緒によく使う単語 </vt:lpstr>
      <vt:lpstr>ようだ</vt:lpstr>
      <vt:lpstr>この絵のように描いてください。（この絵と似た絵を描いてください）≠ この絵のとおりに描いてください。（この絵と同じ絵を描いてください）</vt:lpstr>
      <vt:lpstr>PowerPoint プレゼンテーション</vt:lpstr>
      <vt:lpstr>犬たちは、赤ちゃんが歩いたとおりに歩きました。　赤ちゃん　小宝宝</vt:lpstr>
      <vt:lpstr>先生が教えてくれたとおりに作ります。</vt:lpstr>
      <vt:lpstr>我按时间去。</vt:lpstr>
      <vt:lpstr>按你想的说。</vt:lpstr>
      <vt:lpstr>那个正如邮件所写一样。</vt:lpstr>
      <vt:lpstr>像往常一样去那里。</vt:lpstr>
      <vt:lpstr>変化動詞＋ている（第23課）</vt:lpstr>
      <vt:lpstr>動作動詞＋ている⇒动作的持续 バナナを食べています。バナナ　香蕉</vt:lpstr>
      <vt:lpstr>※履く・着る…⇒動作動詞＋変化動詞 ズボンを履（は）いている。（動作中）</vt:lpstr>
      <vt:lpstr>ズボンを履（は）いている。 （結果の状態）</vt:lpstr>
      <vt:lpstr>ズボンを履（は）いていない。 （結果の状態）</vt:lpstr>
      <vt:lpstr>PowerPoint プレゼンテーション</vt:lpstr>
      <vt:lpstr>ガラスが割れる。　 ガラス　玻璃</vt:lpstr>
      <vt:lpstr>ガラスが割れている。</vt:lpstr>
      <vt:lpstr>洗濯機が、壊れた。 洗濯機（せんたくき）　洗衣机</vt:lpstr>
      <vt:lpstr>この車は、壊れている。</vt:lpstr>
      <vt:lpstr>※知る A：知っている？ B：知らない。</vt:lpstr>
      <vt:lpstr>他们错了。 彼らは間違（まちが）えている。</vt:lpstr>
      <vt:lpstr>復習（ふくしゅう）・動詞連用形</vt:lpstr>
      <vt:lpstr>動詞連用形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《そうだ》 参考：https://xyz.xdf.cn/202103/11162958.html</vt:lpstr>
      <vt:lpstr>否定＋《そうだ》</vt:lpstr>
      <vt:lpstr>PowerPoint プレゼンテーション</vt:lpstr>
      <vt:lpstr>PowerPoint プレゼンテーション</vt:lpstr>
      <vt:lpstr>彼女は、恋人ができたそうですよ。</vt:lpstr>
      <vt:lpstr>据说他很有名</vt:lpstr>
      <vt:lpstr>听说那里禁止饮食。</vt:lpstr>
      <vt:lpstr>听说礼拜一天气很好。</vt:lpstr>
      <vt:lpstr>没有过去式和否定形式 ×そうだった（過去形） ×そうではなかった（否定形）</vt:lpstr>
      <vt:lpstr>×聞き手からの情報 （从听者本人的情报）</vt:lpstr>
      <vt:lpstr>用「～によると」或「～では」来提示信息或传闻来源</vt:lpstr>
      <vt:lpstr>PowerPoint プレゼンテーション</vt:lpstr>
      <vt:lpstr>PowerPoint プレゼンテーション</vt:lpstr>
      <vt:lpstr>PowerPoint プレゼンテーション</vt:lpstr>
      <vt:lpstr>そうだ</vt:lpstr>
      <vt:lpstr>他看起来很高兴。 彼は嬉しそうだ。</vt:lpstr>
      <vt:lpstr>冰激凌看样子要溶化了。 アイスが溶けそうだ。</vt:lpstr>
      <vt:lpstr> 听说这个城市有英雄。 この町には英雄がいるそうだ。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2024-09-09T09:46:34Z</dcterms:created>
  <dcterms:modified xsi:type="dcterms:W3CDTF">2024-09-09T09:47:05Z</dcterms:modified>
</cp:coreProperties>
</file>